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62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D3B1-2C9E-41B1-8C73-A2A5CC7DB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27CE6-5664-42BC-ADBA-D35C86710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1768A-821E-4A64-8695-78D2BAF0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E31B-7615-4C7C-B30F-05A6D0F6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5F92C-40B6-4524-8688-0124B3BA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0304-F814-4EBA-BA94-FBBEC40B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4105-E22D-4C00-9C85-5CA836A7E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CC928-58F4-478F-9510-CB04321D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EBBE-78F5-4DEE-BEDD-B84BAD74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72202-667C-4860-AF41-E69B9BEB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4E864-B35F-4264-827E-40C717208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E0A48-6DBC-4D33-98F6-CBD2654F7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E61E-FB0B-4A17-B472-DFB7C5BE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8582-D8E1-4DC6-B1D2-C9E04210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D37D-BC0C-468E-9BAE-AEF5F384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0239-22AC-4233-9036-53E9B13A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7BCA-D76A-49EB-8EE8-163B6202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0BB4-E728-4394-A983-289DB7D1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57249-8ECA-4F96-8684-B9935B24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EF917-C02E-42E9-B0CC-94D71945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6F0A-8709-4CFE-A049-562C23A1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58F8D-0ED0-489D-911D-AFE29231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07A9F-CC0C-45F6-B65D-3D14445C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55932-7BEA-4EF3-A2A1-D0D83D89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E52D-891D-4FC2-966A-B54C9A07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22CF-6D01-44B1-9BCC-11160124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58F3D-3463-4327-80F0-820500F89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8250F-9D85-44CE-8000-A3625BF8F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4E222-ADAE-4723-ADCD-88EA6A22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00FA-27C7-4AA8-BC4F-146AB0E2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C4A34-61AA-4DC8-B229-FA7F7328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C3F7-5DB6-41A4-B126-0501DFB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6AC0-80C3-468A-B9C0-B22967152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3E149-6F4B-409B-8E14-FD77E3DF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D9AFB-BE34-4392-8080-5C08D2677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523F4-BAD2-409B-A4EB-8B1E587EE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B7040-6CB4-4F6E-928A-8E7543EA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8083E-51A6-4776-9F4F-4BC373E1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B1B31-87F1-4167-827C-4C666757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F97-6358-4AFF-ACF7-614A3B4B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FBF3C-63F4-4AA1-8FE4-45BEB45D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0A851-DF3B-465D-8460-4E249678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87960-3BA6-4797-9A53-C0771595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B1204-E257-4AD6-98C4-6EC672DD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04C95-8CF7-401D-A33D-A0361BC1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0E473-B395-44B8-8E07-876C1452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A0FE-8C28-4F2B-A307-618A50E4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D6E2-19A1-47FB-986B-36038CE9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748C6-0D64-4451-8412-2EE0196E5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48BC3-340C-43BA-9EE6-44909DAD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85CF9-3C03-434F-9151-0CCFC8ED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B28D9-DC5C-44A6-973F-03C35996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15A4-33C1-4E03-A3EB-772959CB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45997-7350-463B-B824-460BDEB03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BCCEC-6E52-491D-A154-75F5750DB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36C5E-1B7F-4675-846E-4AD4D986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62C51-340C-4147-B574-39952D67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9D077-107E-4058-AB4B-41A4A02B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B7DCA-3A02-4858-9F92-A10C6479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17172-6AF7-41AD-9A33-E22F9D3D6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DBE4-A54D-4DCC-8D57-4A67AFA31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4658-8EEF-4C49-8580-B4CB8F755D1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E9B0-886E-4A3C-AC92-0EE084ABB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17620-DC57-48CE-BD63-ADA47C81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525F-F481-40AA-8857-635443EE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0088130F-8339-47AE-8D89-E71246C19ACC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2B357C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DF2E88-591B-41B0-8B27-E89961EC4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089" y="1673329"/>
            <a:ext cx="3997911" cy="5184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59CDB7-7197-4918-A7CF-A9ECCE7FEEFF}"/>
              </a:ext>
            </a:extLst>
          </p:cNvPr>
          <p:cNvSpPr txBox="1"/>
          <p:nvPr/>
        </p:nvSpPr>
        <p:spPr>
          <a:xfrm>
            <a:off x="152076" y="210416"/>
            <a:ext cx="5989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1E7E1-BF46-4C54-A016-01A56A38F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94B4B1-DAFC-4283-A97C-085864CFB763}"/>
              </a:ext>
            </a:extLst>
          </p:cNvPr>
          <p:cNvSpPr txBox="1"/>
          <p:nvPr/>
        </p:nvSpPr>
        <p:spPr>
          <a:xfrm>
            <a:off x="1246870" y="3561508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Univers Condensed Light" panose="020B0306020202040204" pitchFamily="34" charset="0"/>
              </a:rPr>
              <a:t>Columbia Foundation</a:t>
            </a:r>
          </a:p>
          <a:p>
            <a:pPr algn="ctr"/>
            <a:r>
              <a:rPr lang="en-US" sz="4400" b="1" dirty="0">
                <a:latin typeface="Univers Condensed Light" panose="020B0306020202040204" pitchFamily="34" charset="0"/>
              </a:rPr>
              <a:t>January 23, 2019</a:t>
            </a:r>
            <a:endParaRPr lang="en-US" sz="4400" b="1" dirty="0">
              <a:latin typeface="Tungsten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2BBBE4E-F49D-4725-8D06-D582387193EA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2B357C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7F468-F222-4C73-9727-8548F245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65DB27-2EC8-48B7-B421-128046530CB2}"/>
              </a:ext>
            </a:extLst>
          </p:cNvPr>
          <p:cNvSpPr txBox="1"/>
          <p:nvPr/>
        </p:nvSpPr>
        <p:spPr>
          <a:xfrm>
            <a:off x="421144" y="2076522"/>
            <a:ext cx="5289191" cy="46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Flexible strand of high-intensity RGB Color Changing LED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Pole to Pole.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10 Year Material and Labor Warranty</a:t>
            </a:r>
          </a:p>
          <a:p>
            <a:r>
              <a:rPr lang="en-US" sz="2100" b="1" dirty="0"/>
              <a:t>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India Street (Ash to Broadway)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Columbia Street (Ash to Broadway)</a:t>
            </a:r>
          </a:p>
          <a:p>
            <a:pPr>
              <a:spcAft>
                <a:spcPts val="1200"/>
              </a:spcAft>
            </a:pPr>
            <a:r>
              <a:rPr lang="en-US" sz="2100" b="1" dirty="0"/>
              <a:t>Budget</a:t>
            </a:r>
            <a:r>
              <a:rPr lang="en-US" sz="2100" dirty="0"/>
              <a:t> - $147,538 (Columbia &amp; PBID)</a:t>
            </a:r>
          </a:p>
          <a:p>
            <a:r>
              <a:rPr lang="en-US" sz="2100" b="1" dirty="0"/>
              <a:t>Timeline</a:t>
            </a:r>
            <a:r>
              <a:rPr lang="en-US" sz="2100" dirty="0"/>
              <a:t> – May/June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FAF63-82F1-4ADB-89BD-6C86A8911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877" y="2151170"/>
            <a:ext cx="5737979" cy="4303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6DD36C-5D0D-43CA-82ED-2C3406CF853B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Pole-to-Pole Lighting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A1A3F-BDF0-4E18-AD76-41DAA1B7B9F2}"/>
              </a:ext>
            </a:extLst>
          </p:cNvPr>
          <p:cNvSpPr txBox="1"/>
          <p:nvPr/>
        </p:nvSpPr>
        <p:spPr>
          <a:xfrm>
            <a:off x="5962261" y="6454655"/>
            <a:ext cx="218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baseline="30000" dirty="0"/>
              <a:t>th</a:t>
            </a:r>
            <a:r>
              <a:rPr lang="en-US" sz="1400" dirty="0"/>
              <a:t> Avenue (Gaslamp)</a:t>
            </a:r>
          </a:p>
        </p:txBody>
      </p:sp>
    </p:spTree>
    <p:extLst>
      <p:ext uri="{BB962C8B-B14F-4D97-AF65-F5344CB8AC3E}">
        <p14:creationId xmlns:p14="http://schemas.microsoft.com/office/powerpoint/2010/main" val="124660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BB5A7-F7FF-4924-AB94-80ADC6FC13E9}"/>
              </a:ext>
            </a:extLst>
          </p:cNvPr>
          <p:cNvSpPr txBox="1"/>
          <p:nvPr/>
        </p:nvSpPr>
        <p:spPr>
          <a:xfrm>
            <a:off x="455386" y="2062109"/>
            <a:ext cx="6858090" cy="46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18”x36” vinyl banner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Two banners per pole</a:t>
            </a:r>
          </a:p>
          <a:p>
            <a:r>
              <a:rPr lang="en-US" sz="2100" b="1" dirty="0"/>
              <a:t>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India Street (Ash to Broadway) – 18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Columbia Street (Ash to Broadway) – 16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err="1"/>
              <a:t>Kettner</a:t>
            </a:r>
            <a:r>
              <a:rPr lang="en-US" sz="2100" dirty="0"/>
              <a:t> Boulevard (Ash to Broadway) – 11 locations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 Street (</a:t>
            </a:r>
            <a:r>
              <a:rPr lang="en-US" sz="2100" dirty="0" err="1"/>
              <a:t>Kettner</a:t>
            </a:r>
            <a:r>
              <a:rPr lang="en-US" sz="2100" dirty="0"/>
              <a:t> to Union – 11 locations</a:t>
            </a:r>
          </a:p>
          <a:p>
            <a:pPr>
              <a:spcAft>
                <a:spcPts val="1200"/>
              </a:spcAft>
            </a:pPr>
            <a:r>
              <a:rPr lang="en-US" sz="2100" b="1" dirty="0"/>
              <a:t>Budget</a:t>
            </a:r>
            <a:r>
              <a:rPr lang="en-US" sz="2100" dirty="0"/>
              <a:t> - $13,800 (PBID)</a:t>
            </a:r>
          </a:p>
          <a:p>
            <a:r>
              <a:rPr lang="en-US" sz="2100" b="1" dirty="0"/>
              <a:t>Timeline</a:t>
            </a:r>
            <a:r>
              <a:rPr lang="en-US" sz="2100" dirty="0"/>
              <a:t> – 1 month upon design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Option A – Coincide with install of lights and planters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Option B – Install prior to lights and planters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2BBBE4E-F49D-4725-8D06-D582387193EA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2B357C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7F468-F222-4C73-9727-8548F245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E2CC6-CCA0-45C1-8F54-2DCF772C74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529" y="2151170"/>
            <a:ext cx="1989313" cy="4286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762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03EB6-8BB8-45B0-8A3F-EE50E29D07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949" y="2151170"/>
            <a:ext cx="1989313" cy="4286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762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928EA-BC60-4506-92FE-F7B032A457D4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Univers Condensed Light" panose="020B0306020202040204" pitchFamily="34" charset="0"/>
              </a:rPr>
              <a:t>Streetpole</a:t>
            </a:r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Banners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2BBBE4E-F49D-4725-8D06-D582387193EA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2B357C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7F468-F222-4C73-9727-8548F245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65DB27-2EC8-48B7-B421-128046530CB2}"/>
              </a:ext>
            </a:extLst>
          </p:cNvPr>
          <p:cNvSpPr txBox="1"/>
          <p:nvPr/>
        </p:nvSpPr>
        <p:spPr>
          <a:xfrm>
            <a:off x="421149" y="2062230"/>
            <a:ext cx="5003107" cy="46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36”L x 30”W x 30”H weathered steel planter (16 total)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Columbia Branded Cut Out Stainless Steel 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Drought tolerant landscaping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3 Year Warranty</a:t>
            </a:r>
          </a:p>
          <a:p>
            <a:r>
              <a:rPr lang="en-US" sz="2100" b="1" dirty="0"/>
              <a:t>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Two planters located at intersections along: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India Street (Ash to Broadway)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Columbia Street (Ash to Broadway)</a:t>
            </a:r>
          </a:p>
          <a:p>
            <a:pPr>
              <a:spcAft>
                <a:spcPts val="1200"/>
              </a:spcAft>
            </a:pPr>
            <a:r>
              <a:rPr lang="en-US" sz="2100" b="1" dirty="0"/>
              <a:t>Budget</a:t>
            </a:r>
            <a:r>
              <a:rPr lang="en-US" sz="2100" dirty="0"/>
              <a:t> - $35k (Columbia Foundation)</a:t>
            </a:r>
          </a:p>
          <a:p>
            <a:r>
              <a:rPr lang="en-US" sz="2100" b="1" dirty="0"/>
              <a:t>Timeline</a:t>
            </a:r>
            <a:r>
              <a:rPr lang="en-US" sz="2100" dirty="0"/>
              <a:t> – May/June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60280-9197-4DE9-B5C5-EB3B22873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876" y="2151170"/>
            <a:ext cx="3173267" cy="3417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73239F-7A04-4AC0-81B8-EF304164F452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Corner Planters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A3487-A073-4131-9AFE-477E15CEC4CA}"/>
              </a:ext>
            </a:extLst>
          </p:cNvPr>
          <p:cNvSpPr txBox="1"/>
          <p:nvPr/>
        </p:nvSpPr>
        <p:spPr>
          <a:xfrm>
            <a:off x="5961855" y="5568535"/>
            <a:ext cx="125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Option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BBE82-A2B1-461D-AB64-28E0178B9D69}"/>
              </a:ext>
            </a:extLst>
          </p:cNvPr>
          <p:cNvSpPr txBox="1"/>
          <p:nvPr/>
        </p:nvSpPr>
        <p:spPr>
          <a:xfrm>
            <a:off x="11022548" y="2859054"/>
            <a:ext cx="125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Option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356F6-83D4-444C-AF22-E14C79268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872" y="3166831"/>
            <a:ext cx="3052979" cy="32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B92C025-584C-4DD8-8D64-646D400C2E0F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16314A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A2BE9-F6C4-4EAA-A55A-F93E4889C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835DEA-3B2E-4C29-A3AB-F2C9E5F3D75B}"/>
              </a:ext>
            </a:extLst>
          </p:cNvPr>
          <p:cNvSpPr txBox="1"/>
          <p:nvPr/>
        </p:nvSpPr>
        <p:spPr>
          <a:xfrm>
            <a:off x="421145" y="2025092"/>
            <a:ext cx="3405131" cy="46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20 utility boxes painted in Columbia District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D14FB-5316-447B-AA21-152801ED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370" y="2151170"/>
            <a:ext cx="4303485" cy="4303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A17D2-2C29-48C3-9BC4-2DD1E69F214D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Utility Box Art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B7805-D769-4334-99E5-7BF514CE77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220" y="2151169"/>
            <a:ext cx="3221466" cy="43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B92C025-584C-4DD8-8D64-646D400C2E0F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16314A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A2BE9-F6C4-4EAA-A55A-F93E4889C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A17D2-2C29-48C3-9BC4-2DD1E69F214D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2 Columbia Place Mural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7AB1C-CE2C-4FB5-941D-7659F4DA66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83" y="2151170"/>
            <a:ext cx="2275273" cy="4303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806AA6-1605-4DCF-89D5-98BA2A971E09}"/>
              </a:ext>
            </a:extLst>
          </p:cNvPr>
          <p:cNvSpPr txBox="1"/>
          <p:nvPr/>
        </p:nvSpPr>
        <p:spPr>
          <a:xfrm>
            <a:off x="421145" y="2025092"/>
            <a:ext cx="3405131" cy="46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/>
              <a:t>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 Columbia Place (1230 Columbia 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North facing wall </a:t>
            </a:r>
          </a:p>
          <a:p>
            <a:endParaRPr lang="en-US" sz="2000" dirty="0"/>
          </a:p>
          <a:p>
            <a:r>
              <a:rPr lang="en-US" sz="2000" b="1" dirty="0"/>
              <a:t>Artist</a:t>
            </a:r>
            <a:r>
              <a:rPr lang="en-US" sz="2000" dirty="0"/>
              <a:t> - David Hook</a:t>
            </a:r>
          </a:p>
          <a:p>
            <a:endParaRPr lang="en-US" sz="2000" dirty="0"/>
          </a:p>
          <a:p>
            <a:r>
              <a:rPr lang="en-US" sz="2000" b="1" dirty="0"/>
              <a:t>Timeframe</a:t>
            </a:r>
            <a:r>
              <a:rPr lang="en-US" sz="2000" dirty="0"/>
              <a:t> - TBD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B0CA-B706-457F-A5E6-40DAA6A9CC67}"/>
              </a:ext>
            </a:extLst>
          </p:cNvPr>
          <p:cNvSpPr txBox="1"/>
          <p:nvPr/>
        </p:nvSpPr>
        <p:spPr>
          <a:xfrm>
            <a:off x="8550647" y="6146878"/>
            <a:ext cx="125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51069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1E55D1-1F34-4F99-A7AF-C226BEBC5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711" y="2151170"/>
            <a:ext cx="4420144" cy="2552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DA8FB7-AAA7-4E26-91AA-0D8D56D28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496" y="4335329"/>
            <a:ext cx="3125215" cy="2119326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BB92C025-584C-4DD8-8D64-646D400C2E0F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16314A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A2BE9-F6C4-4EAA-A55A-F93E4889C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A17D2-2C29-48C3-9BC4-2DD1E69F214D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Creative Bike Racks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53167-E9B9-430F-BFE8-CF9BB0382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711" y="4376691"/>
            <a:ext cx="4420144" cy="2077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5A7773-97E5-4FA5-BD1B-0301DAEC1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2" y="2151170"/>
            <a:ext cx="3687334" cy="2393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A8F96-BC94-47F4-847B-04CDE9D0EC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62" y="4376691"/>
            <a:ext cx="3687334" cy="2077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02FDD-A8AF-4BD1-A050-645AFC3671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496" y="2151170"/>
            <a:ext cx="3125215" cy="22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0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2ECF73-03E0-4475-B84F-AC0D0AFD9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74204" y="1558004"/>
            <a:ext cx="4303486" cy="5489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E9E3C-1A0C-49E6-AECA-6CFFB96ED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2" y="2151169"/>
            <a:ext cx="5785907" cy="4303485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BB92C025-584C-4DD8-8D64-646D400C2E0F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16314A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A2BE9-F6C4-4EAA-A55A-F93E4889C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A17D2-2C29-48C3-9BC4-2DD1E69F214D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FY2020 Priorities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1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455D6C-620E-48A4-BDB8-A08078416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791" y="3979048"/>
            <a:ext cx="3722064" cy="2475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8A60D-7C04-416E-876F-4EF85544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06" y="2151168"/>
            <a:ext cx="7112286" cy="4303485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BB92C025-584C-4DD8-8D64-646D400C2E0F}"/>
              </a:ext>
            </a:extLst>
          </p:cNvPr>
          <p:cNvSpPr/>
          <p:nvPr/>
        </p:nvSpPr>
        <p:spPr>
          <a:xfrm>
            <a:off x="1" y="173399"/>
            <a:ext cx="12192000" cy="1538167"/>
          </a:xfrm>
          <a:custGeom>
            <a:avLst/>
            <a:gdLst/>
            <a:ahLst/>
            <a:cxnLst/>
            <a:rect l="l" t="t" r="r" b="b"/>
            <a:pathLst>
              <a:path w="6096000" h="3095625">
                <a:moveTo>
                  <a:pt x="0" y="0"/>
                </a:moveTo>
                <a:lnTo>
                  <a:pt x="6095999" y="0"/>
                </a:lnTo>
                <a:lnTo>
                  <a:pt x="6095999" y="3095625"/>
                </a:lnTo>
                <a:lnTo>
                  <a:pt x="0" y="3095625"/>
                </a:lnTo>
                <a:lnTo>
                  <a:pt x="0" y="0"/>
                </a:lnTo>
                <a:close/>
              </a:path>
            </a:pathLst>
          </a:custGeom>
          <a:solidFill>
            <a:srgbClr val="16314A"/>
          </a:solidFill>
        </p:spPr>
        <p:txBody>
          <a:bodyPr wrap="square" lIns="0" tIns="0" rIns="0" bIns="0" rtlCol="0"/>
          <a:lstStyle/>
          <a:p>
            <a:endParaRPr sz="169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A2BE9-F6C4-4EAA-A55A-F93E4889C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949" y="328241"/>
            <a:ext cx="2290440" cy="1278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A17D2-2C29-48C3-9BC4-2DD1E69F214D}"/>
              </a:ext>
            </a:extLst>
          </p:cNvPr>
          <p:cNvSpPr txBox="1"/>
          <p:nvPr/>
        </p:nvSpPr>
        <p:spPr>
          <a:xfrm>
            <a:off x="152076" y="210416"/>
            <a:ext cx="5989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Placemaking Update</a:t>
            </a:r>
            <a:endParaRPr lang="en-US" sz="4400" dirty="0">
              <a:solidFill>
                <a:schemeClr val="bg1"/>
              </a:solidFill>
              <a:latin typeface="Tungsten Bold" pitchFamily="50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FY2020 Priorities</a:t>
            </a:r>
            <a:endParaRPr lang="en-US" sz="4400" b="1" dirty="0">
              <a:solidFill>
                <a:schemeClr val="bg1"/>
              </a:solidFill>
              <a:latin typeface="Tungsten Bold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C3FAF-EB68-444F-A97E-738396E014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792" y="2151170"/>
            <a:ext cx="3722063" cy="22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279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Tungsten Bold</vt:lpstr>
      <vt:lpstr>Univers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Warner</dc:creator>
  <cp:lastModifiedBy>Sean Warner</cp:lastModifiedBy>
  <cp:revision>35</cp:revision>
  <dcterms:created xsi:type="dcterms:W3CDTF">2019-01-18T21:42:51Z</dcterms:created>
  <dcterms:modified xsi:type="dcterms:W3CDTF">2019-02-15T23:31:23Z</dcterms:modified>
</cp:coreProperties>
</file>